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4" r:id="rId1"/>
    <p:sldMasterId id="214748380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5" r:id="rId12"/>
    <p:sldId id="268" r:id="rId13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5" autoAdjust="0"/>
    <p:restoredTop sz="94688" autoAdjust="0"/>
  </p:normalViewPr>
  <p:slideViewPr>
    <p:cSldViewPr snapToGrid="0">
      <p:cViewPr varScale="1">
        <p:scale>
          <a:sx n="110" d="100"/>
          <a:sy n="110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459" y="959313"/>
            <a:ext cx="5760741" cy="257189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459" y="3531205"/>
            <a:ext cx="5760741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5459" y="329308"/>
            <a:ext cx="339214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6200" y="131730"/>
            <a:ext cx="802005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3264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519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447" y="796298"/>
            <a:ext cx="1103027" cy="466256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1910" y="796298"/>
            <a:ext cx="5301095" cy="466256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59215" b="36435"/>
          <a:stretch/>
        </p:blipFill>
        <p:spPr>
          <a:xfrm rot="5400000">
            <a:off x="5605390" y="3050294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38024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1525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459" y="959313"/>
            <a:ext cx="5760741" cy="257189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459" y="3531205"/>
            <a:ext cx="5760741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5459" y="329308"/>
            <a:ext cx="3392144" cy="309201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6200" y="131730"/>
            <a:ext cx="802005" cy="503578"/>
          </a:xfrm>
        </p:spPr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52445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29222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1756130"/>
            <a:ext cx="5764142" cy="2050066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5460" y="3806196"/>
            <a:ext cx="576414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09668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959314"/>
            <a:ext cx="6564015" cy="10441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5459" y="2172548"/>
            <a:ext cx="3125871" cy="32789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3822" y="2172548"/>
            <a:ext cx="3125652" cy="3278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54510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652" y="959903"/>
            <a:ext cx="6571344" cy="10446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8131" y="2169094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8131" y="2973815"/>
            <a:ext cx="3125766" cy="249166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3822" y="2172548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3822" y="2971035"/>
            <a:ext cx="3125652" cy="248498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86707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09064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64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05638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41" y="959313"/>
            <a:ext cx="2425950" cy="224205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9877" y="960890"/>
            <a:ext cx="3828178" cy="4496910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041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56331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077" y="1129512"/>
            <a:ext cx="3386166" cy="191848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1420" y="3057166"/>
            <a:ext cx="3390817" cy="209256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4592" y="5469857"/>
            <a:ext cx="3393977" cy="320123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459" y="318641"/>
            <a:ext cx="2601032" cy="320931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26491" y="131730"/>
            <a:ext cx="795746" cy="503578"/>
          </a:xfrm>
        </p:spPr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70363" b="36435"/>
          <a:stretch/>
        </p:blipFill>
        <p:spPr>
          <a:xfrm>
            <a:off x="1125460" y="643464"/>
            <a:ext cx="339242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99263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30368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447" y="796298"/>
            <a:ext cx="1103027" cy="466256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1910" y="796298"/>
            <a:ext cx="5301095" cy="466256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59215" b="36435"/>
          <a:stretch/>
        </p:blipFill>
        <p:spPr>
          <a:xfrm rot="5400000">
            <a:off x="5605390" y="3050294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8080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1756130"/>
            <a:ext cx="5764142" cy="2050066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5460" y="3806196"/>
            <a:ext cx="576414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8544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959314"/>
            <a:ext cx="6564015" cy="10441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5459" y="2172548"/>
            <a:ext cx="3125871" cy="32789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3822" y="2172548"/>
            <a:ext cx="3125652" cy="3278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863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652" y="959903"/>
            <a:ext cx="6571344" cy="10446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8131" y="2169094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8131" y="2973815"/>
            <a:ext cx="3125766" cy="249166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3822" y="2172548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3822" y="2971035"/>
            <a:ext cx="3125652" cy="248498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1431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5890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70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41" y="959313"/>
            <a:ext cx="2425950" cy="224205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9877" y="960890"/>
            <a:ext cx="3828178" cy="4496910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041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5640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077" y="1129512"/>
            <a:ext cx="3386166" cy="191848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1420" y="3057166"/>
            <a:ext cx="3390817" cy="209256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4592" y="5469857"/>
            <a:ext cx="3393977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459" y="318641"/>
            <a:ext cx="2601032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26491" y="131730"/>
            <a:ext cx="795746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6" r="70363" b="36435"/>
          <a:stretch/>
        </p:blipFill>
        <p:spPr>
          <a:xfrm>
            <a:off x="1125460" y="643464"/>
            <a:ext cx="339242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1508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>
          <a:xfrm>
            <a:off x="0" y="6119854"/>
            <a:ext cx="9144000" cy="7429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468769"/>
            <a:ext cx="9144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/>
          <p:cNvCxnSpPr/>
          <p:nvPr/>
        </p:nvCxnSpPr>
        <p:spPr>
          <a:xfrm>
            <a:off x="0" y="6121005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8684" y="956172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8684" y="2167385"/>
            <a:ext cx="6571343" cy="3288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1309" y="330371"/>
            <a:ext cx="2368292" cy="30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8684" y="329308"/>
            <a:ext cx="3388498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  <a:endParaRPr lang="fr-FR" sz="1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3728" y="131730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5B74DC5C-8879-47A4-96C4-3E5433B0EAE1}" type="slidenum">
              <a:rPr lang="fr-FR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pPr>
                <a:lnSpc>
                  <a:spcPct val="100000"/>
                </a:lnSpc>
                <a:buNone/>
                <a:tabLst>
                  <a:tab pos="0" algn="l"/>
                </a:tabLst>
              </a:pPr>
              <a:t>‹N°›</a:t>
            </a:fld>
            <a:endParaRPr lang="fr-FR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0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>
          <a:xfrm>
            <a:off x="0" y="6119854"/>
            <a:ext cx="9144000" cy="7429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468769"/>
            <a:ext cx="9144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/>
          <p:cNvCxnSpPr/>
          <p:nvPr/>
        </p:nvCxnSpPr>
        <p:spPr>
          <a:xfrm>
            <a:off x="0" y="6121005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8684" y="956172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8684" y="2167385"/>
            <a:ext cx="6571343" cy="3288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1309" y="330371"/>
            <a:ext cx="2368292" cy="30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8684" y="329308"/>
            <a:ext cx="3388498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3728" y="131730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245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428760" y="3000240"/>
            <a:ext cx="8227440" cy="341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fr-FR" sz="2800" b="1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BTS SUPPORT À L’ACTION MANAGÉRIALE</a:t>
            </a:r>
            <a:endParaRPr lang="fr-FR" sz="2800" b="0" strike="noStrike" spc="-1" dirty="0">
              <a:solidFill>
                <a:srgbClr val="002060"/>
              </a:solidFill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FR" sz="2800" b="0" strike="noStrike" spc="-1" dirty="0">
              <a:solidFill>
                <a:srgbClr val="002060"/>
              </a:solidFill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fr-FR" sz="28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Lycée Jean LURÇAT </a:t>
            </a:r>
            <a:r>
              <a:rPr lang="fr-FR" sz="2800" b="0" strike="noStrike" spc="-1" dirty="0" smtClean="0">
                <a:solidFill>
                  <a:srgbClr val="002060"/>
                </a:solidFill>
                <a:latin typeface="Calibri"/>
                <a:ea typeface="DejaVu Sans"/>
              </a:rPr>
              <a:t>– Perpignan</a:t>
            </a:r>
          </a:p>
          <a:p>
            <a:pPr algn="ctr">
              <a:lnSpc>
                <a:spcPct val="90000"/>
              </a:lnSpc>
              <a:buNone/>
            </a:pPr>
            <a:r>
              <a:rPr lang="fr-FR" sz="2800" spc="-1" dirty="0" smtClean="0">
                <a:solidFill>
                  <a:srgbClr val="002060"/>
                </a:solidFill>
                <a:latin typeface="Calibri"/>
              </a:rPr>
              <a:t>2026/2028</a:t>
            </a:r>
            <a:endParaRPr lang="fr-FR" sz="2800" b="0" strike="noStrike" spc="-1" dirty="0">
              <a:solidFill>
                <a:srgbClr val="002060"/>
              </a:solidFill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FR" sz="2800" b="0" strike="noStrike" spc="-1" dirty="0">
              <a:latin typeface="Arial"/>
            </a:endParaRPr>
          </a:p>
        </p:txBody>
      </p:sp>
      <p:pic>
        <p:nvPicPr>
          <p:cNvPr id="182" name="Picture 4"/>
          <p:cNvPicPr/>
          <p:nvPr/>
        </p:nvPicPr>
        <p:blipFill>
          <a:blip r:embed="rId2" cstate="print"/>
          <a:stretch/>
        </p:blipFill>
        <p:spPr>
          <a:xfrm>
            <a:off x="2125080" y="806571"/>
            <a:ext cx="4893840" cy="2382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advTm="5000">
    <p:wipe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57200" y="274680"/>
            <a:ext cx="7465320" cy="6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Et après LE BTS S.A.M. ?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457200" y="1000080"/>
            <a:ext cx="7465320" cy="547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Cette formation polyvalente</a:t>
            </a: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fr-FR" sz="1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vous permettra …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une insertion directe dans le monde de</a:t>
            </a:r>
            <a:r>
              <a:rPr lang="fr-FR" sz="1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l’entreprise </a:t>
            </a:r>
            <a:r>
              <a:rPr lang="fr-FR" sz="1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: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PME, administrations, associations,  dans de nombreux secteurs d’activité.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OU BIEN</a:t>
            </a:r>
            <a:endParaRPr lang="fr-FR" sz="1800" b="1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des poursuites d’études :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 </a:t>
            </a:r>
            <a:r>
              <a:rPr lang="fr-FR" sz="1800" b="1" u="sng" strike="noStrike" spc="-1" dirty="0">
                <a:solidFill>
                  <a:srgbClr val="002060"/>
                </a:solidFill>
                <a:uFillTx/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Licences professionnelles</a:t>
            </a: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 : gestion des ressources humaines,  communication, management des entreprises, 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Métiers des administrations et collectivités </a:t>
            </a:r>
            <a:r>
              <a:rPr lang="fr-FR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territoriales</a:t>
            </a:r>
            <a:r>
              <a:rPr lang="fr-FR" sz="1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…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 </a:t>
            </a:r>
            <a:r>
              <a:rPr lang="fr-FR" sz="1800" b="1" u="sng" strike="noStrike" spc="-1" dirty="0">
                <a:solidFill>
                  <a:srgbClr val="002060"/>
                </a:solidFill>
                <a:uFillTx/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Licences générales puis Masters :</a:t>
            </a: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 AES, Information et communication, LEA, Economie-gestion (Sciences de gestion – Economie managériale), </a:t>
            </a:r>
            <a:r>
              <a:rPr lang="fr-FR" sz="1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Droit…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 Ecoles de </a:t>
            </a:r>
            <a:r>
              <a:rPr lang="fr-FR" sz="1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commerce,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1800" b="1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 Concours de la fonction </a:t>
            </a:r>
            <a:r>
              <a:rPr lang="fr-FR" sz="1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publique.</a:t>
            </a:r>
            <a:endParaRPr lang="fr-FR" sz="1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4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 advTm="10000"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8684" y="956173"/>
            <a:ext cx="6571343" cy="25152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le samedi matin14 février 2026 :</a:t>
            </a:r>
            <a:b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PORTES OUVERTES </a:t>
            </a:r>
            <a:b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pour mieux vous informer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au lycée Jean LURCAT</a:t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2700" dirty="0" smtClean="0">
                <a:solidFill>
                  <a:schemeClr val="accent4">
                    <a:lumMod val="75000"/>
                  </a:schemeClr>
                </a:solidFill>
              </a:rPr>
              <a:t>25 avenue Albert Camus</a:t>
            </a:r>
            <a:br>
              <a:rPr lang="fr-FR" sz="27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2700" dirty="0" smtClean="0">
                <a:solidFill>
                  <a:schemeClr val="accent4">
                    <a:lumMod val="75000"/>
                  </a:schemeClr>
                </a:solidFill>
              </a:rPr>
              <a:t> à PERPIGNAN</a:t>
            </a:r>
            <a:endParaRPr lang="fr-FR" sz="27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7973" y="265314"/>
            <a:ext cx="8896027" cy="96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chemeClr val="accent3">
                  <a:lumMod val="60000"/>
                  <a:lumOff val="4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solidFill>
                <a:schemeClr val="accent3">
                  <a:lumMod val="60000"/>
                  <a:lumOff val="40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Avec un BTS Support à l’Action Managériale…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428760" y="928800"/>
            <a:ext cx="8141760" cy="56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80000"/>
              </a:lnSpc>
              <a:buNone/>
            </a:pPr>
            <a:r>
              <a:rPr lang="fr-FR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	</a:t>
            </a:r>
            <a:endParaRPr lang="fr-FR" sz="1600" b="0" strike="noStrike" spc="-1" dirty="0"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1600" b="0" strike="noStrike" spc="-1" dirty="0"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80000"/>
              </a:lnSpc>
              <a:buNone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Vous pourrez postuler en tant que collaborateur ou collaboratrice auprès des managers des :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8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360">
              <a:lnSpc>
                <a:spcPct val="80000"/>
              </a:lnSpc>
              <a:buClr>
                <a:srgbClr val="000000"/>
              </a:buClr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457200" indent="-456840">
              <a:lnSpc>
                <a:spcPct val="8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prestataires de services (hôtels, sociétés de tourisme, cabinets d’avocats, notariat, banques, assurances, </a:t>
            </a:r>
            <a:r>
              <a:rPr lang="fr-FR" sz="2400" b="0" strike="noStrike" spc="-1" dirty="0" smtClean="0">
                <a:solidFill>
                  <a:srgbClr val="002060"/>
                </a:solidFill>
                <a:latin typeface="Calibri"/>
                <a:ea typeface="DejaVu Sans"/>
              </a:rPr>
              <a:t>évènementiel…),</a:t>
            </a:r>
            <a:endParaRPr lang="fr-FR" sz="2400" b="0" strike="noStrike" spc="-1" dirty="0">
              <a:solidFill>
                <a:srgbClr val="002060"/>
              </a:solidFill>
              <a:latin typeface="Calibri"/>
              <a:ea typeface="DejaVu Sans"/>
            </a:endParaRPr>
          </a:p>
          <a:p>
            <a:pPr marL="457200" indent="-456840">
              <a:lnSpc>
                <a:spcPct val="80000"/>
              </a:lnSpc>
              <a:buClr>
                <a:srgbClr val="000000"/>
              </a:buClr>
              <a:buSzPct val="70000"/>
              <a:buFont typeface="Arial"/>
              <a:buChar char="•"/>
            </a:pPr>
            <a:endParaRPr lang="fr-FR" sz="2400" spc="-1" dirty="0">
              <a:solidFill>
                <a:srgbClr val="002060"/>
              </a:solidFill>
              <a:latin typeface="Calibri"/>
              <a:ea typeface="DejaVu Sans"/>
            </a:endParaRPr>
          </a:p>
          <a:p>
            <a:pPr marL="457200" indent="-456840">
              <a:lnSpc>
                <a:spcPct val="8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entreprises industrielles, commerciales,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8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457200" indent="-456840" algn="just">
              <a:lnSpc>
                <a:spcPct val="8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services publics (administrations, hôpitaux, CAF…), offices de tourisme, collectivités territoriales (mairie, conseil régional…) ;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457200" indent="-456840" algn="just">
              <a:lnSpc>
                <a:spcPct val="8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associations…</a:t>
            </a:r>
          </a:p>
          <a:p>
            <a:pPr marL="360" algn="just">
              <a:lnSpc>
                <a:spcPct val="80000"/>
              </a:lnSpc>
              <a:buClr>
                <a:srgbClr val="000000"/>
              </a:buClr>
              <a:buSzPct val="70000"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 algn="just">
              <a:lnSpc>
                <a:spcPct val="80000"/>
              </a:lnSpc>
              <a:buNone/>
            </a:pP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  <p:transition spd="slow" advTm="18000">
    <p:wipe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457200" y="386280"/>
            <a:ext cx="7465320" cy="5631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Les métiers 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457200" y="1150749"/>
            <a:ext cx="7465320" cy="487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fr-FR" sz="18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70000"/>
              <a:buFont typeface="Wingdings" charset="2"/>
              <a:buChar char="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Office manager, </a:t>
            </a:r>
            <a:r>
              <a:rPr lang="fr-FR" sz="2400" b="0" strike="noStrike" spc="-1" dirty="0" err="1">
                <a:solidFill>
                  <a:srgbClr val="002060"/>
                </a:solidFill>
                <a:latin typeface="Calibri"/>
                <a:ea typeface="DejaVu Sans"/>
              </a:rPr>
              <a:t>assistant.e</a:t>
            </a: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manager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70000"/>
              <a:buFont typeface="Wingdings" charset="2"/>
              <a:buChar char="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r>
              <a:rPr lang="fr-FR" sz="2400" b="0" strike="noStrike" spc="-1" dirty="0" err="1">
                <a:solidFill>
                  <a:srgbClr val="002060"/>
                </a:solidFill>
                <a:latin typeface="Calibri"/>
                <a:ea typeface="DejaVu Sans"/>
              </a:rPr>
              <a:t>Assistant.e</a:t>
            </a: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(ressources humaines, logistique, commercial, </a:t>
            </a:r>
            <a:r>
              <a:rPr lang="fr-FR" sz="2400" b="0" strike="noStrike" spc="-1" dirty="0" smtClean="0">
                <a:solidFill>
                  <a:srgbClr val="002060"/>
                </a:solidFill>
                <a:latin typeface="Calibri"/>
                <a:ea typeface="DejaVu Sans"/>
              </a:rPr>
              <a:t>marketing…) 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70000"/>
              <a:buFont typeface="Wingdings" charset="2"/>
              <a:buChar char="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r>
              <a:rPr lang="fr-FR" sz="2400" b="0" strike="noStrike" spc="-1" dirty="0" err="1">
                <a:solidFill>
                  <a:srgbClr val="002060"/>
                </a:solidFill>
                <a:latin typeface="Calibri"/>
                <a:ea typeface="DejaVu Sans"/>
              </a:rPr>
              <a:t>Chargé.e</a:t>
            </a: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de recrutement, de formation, de relations internationales…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70000"/>
              <a:buFont typeface="Wingdings" charset="2"/>
              <a:buChar char="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Technicien/ne administratif/</a:t>
            </a:r>
            <a:r>
              <a:rPr lang="fr-FR" sz="2400" b="0" strike="noStrike" spc="-1" dirty="0" err="1">
                <a:solidFill>
                  <a:srgbClr val="002060"/>
                </a:solidFill>
                <a:latin typeface="Calibri"/>
                <a:ea typeface="DejaVu Sans"/>
              </a:rPr>
              <a:t>ve</a:t>
            </a: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70000"/>
              <a:buFont typeface="Wingdings" charset="2"/>
              <a:buChar char=""/>
            </a:pPr>
            <a:r>
              <a:rPr lang="fr-FR" sz="24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Adjoint/e administratif/</a:t>
            </a:r>
            <a:r>
              <a:rPr lang="fr-FR" sz="2400" b="0" strike="noStrike" spc="-1" dirty="0" err="1">
                <a:solidFill>
                  <a:srgbClr val="002060"/>
                </a:solidFill>
                <a:latin typeface="Calibri"/>
                <a:ea typeface="DejaVu Sans"/>
              </a:rPr>
              <a:t>ve</a:t>
            </a:r>
            <a:endParaRPr lang="fr-FR" sz="2400" b="0" strike="noStrike" spc="-1" dirty="0">
              <a:solidFill>
                <a:srgbClr val="002060"/>
              </a:solidFill>
              <a:latin typeface="Arial"/>
            </a:endParaRPr>
          </a:p>
        </p:txBody>
      </p:sp>
    </p:spTree>
  </p:cSld>
  <p:clrMapOvr>
    <a:masterClrMapping/>
  </p:clrMapOvr>
  <p:transition spd="med" advTm="10000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504000" y="728640"/>
            <a:ext cx="8227440" cy="63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Les missions 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FR" sz="3000" b="0" strike="noStrike" spc="-1" dirty="0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360000" y="936000"/>
            <a:ext cx="8206560" cy="587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Préparer, faciliter, suivre le travail d'</a:t>
            </a:r>
            <a:r>
              <a:rPr lang="fr-FR" sz="20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un.e</a:t>
            </a: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responsable.</a:t>
            </a: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Gérer des dossiers en responsabilité.</a:t>
            </a:r>
            <a:endParaRPr lang="fr-FR" sz="2000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Gérer les services généraux (courrier, achat de fournitures...). </a:t>
            </a: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Gérer les agendas et plannings.</a:t>
            </a: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Assurer la communication interne et externe au travers  des flux d'informations.</a:t>
            </a:r>
            <a:endParaRPr lang="fr-FR" sz="2000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Planifier les réunions, rendez-vous, déplacements.   </a:t>
            </a: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</a:t>
            </a: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érer les </a:t>
            </a:r>
            <a:r>
              <a:rPr lang="fr-FR" sz="20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projets.</a:t>
            </a:r>
            <a:endParaRPr lang="fr-FR" sz="2000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Participer à l’amélioration des processus de </a:t>
            </a:r>
            <a:r>
              <a:rPr lang="fr-FR" sz="20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l’entreprise.</a:t>
            </a: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Assurer l'organisation événementielle.</a:t>
            </a: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Suivre les budgets de l'entreprise.</a:t>
            </a: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Présenter et donner accès aux données et aux résultats de l'entreprise.</a:t>
            </a:r>
            <a:endParaRPr lang="fr-FR" sz="2000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fr-FR" sz="20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Superviser les ressources </a:t>
            </a:r>
            <a:r>
              <a:rPr lang="fr-FR" sz="20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humaines.</a:t>
            </a: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343260" indent="-342900" algn="just">
              <a:lnSpc>
                <a:spcPct val="100000"/>
              </a:lnSpc>
              <a:spcAft>
                <a:spcPts val="567"/>
              </a:spcAft>
              <a:buClr>
                <a:srgbClr val="000000"/>
              </a:buClr>
              <a:buSzPct val="45000"/>
            </a:pPr>
            <a:endParaRPr lang="fr-FR" sz="20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567"/>
              </a:spcAft>
              <a:buFont typeface="Arial" panose="020B0604020202020204" pitchFamily="34" charset="0"/>
              <a:buChar char="•"/>
            </a:pPr>
            <a:endParaRPr lang="fr-FR" sz="2000" b="0" strike="noStrike" spc="-1" dirty="0">
              <a:latin typeface="Arial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FR" sz="24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 advTm="10000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467640" y="260640"/>
            <a:ext cx="8227440" cy="63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Qualités et compétences attendues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611640" y="1052640"/>
            <a:ext cx="7465320" cy="525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Sens des relations humaines et de la communication,</a:t>
            </a: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Discrétion, adaptabilité et disponibilité,</a:t>
            </a:r>
          </a:p>
          <a:p>
            <a:pPr>
              <a:lnSpc>
                <a:spcPct val="100000"/>
              </a:lnSpc>
              <a:buNone/>
            </a:pPr>
            <a:endParaRPr lang="fr-FR" sz="2100" spc="-1" dirty="0">
              <a:solidFill>
                <a:srgbClr val="00206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</a:t>
            </a: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rganisation, rigueur et autonomie,</a:t>
            </a: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</a:t>
            </a: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ynamisme, anticipation, être force de proposition,</a:t>
            </a: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Respect de la confidentialité dans les informations recueillies et transmises,</a:t>
            </a: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1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Aptitude au travail collaboratif.</a:t>
            </a:r>
            <a:endParaRPr lang="fr-FR" sz="21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r>
              <a:rPr lang="fr-FR" sz="28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 </a:t>
            </a:r>
            <a:endParaRPr lang="fr-FR" sz="2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 advTm="10000"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362520" y="184668"/>
            <a:ext cx="7465320" cy="5205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</a:rPr>
              <a:t>Matières enseignées</a:t>
            </a:r>
            <a:endParaRPr lang="fr-FR" sz="36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graphicFrame>
        <p:nvGraphicFramePr>
          <p:cNvPr id="193" name="Table 2"/>
          <p:cNvGraphicFramePr/>
          <p:nvPr>
            <p:extLst>
              <p:ext uri="{D42A27DB-BD31-4B8C-83A1-F6EECF244321}">
                <p14:modId xmlns:p14="http://schemas.microsoft.com/office/powerpoint/2010/main" xmlns="" val="2455351283"/>
              </p:ext>
            </p:extLst>
          </p:nvPr>
        </p:nvGraphicFramePr>
        <p:xfrm>
          <a:off x="362520" y="658291"/>
          <a:ext cx="8228520" cy="5380200"/>
        </p:xfrm>
        <a:graphic>
          <a:graphicData uri="http://schemas.openxmlformats.org/drawingml/2006/table">
            <a:tbl>
              <a:tblPr/>
              <a:tblGrid>
                <a:gridCol w="36860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57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8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Matières 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1</a:t>
                      </a:r>
                      <a:r>
                        <a:rPr lang="fr-FR" sz="1800" b="1" strike="noStrike" spc="-1" baseline="30000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ère</a:t>
                      </a: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 année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2</a:t>
                      </a:r>
                      <a:r>
                        <a:rPr lang="fr-FR" sz="1800" b="1" strike="noStrike" spc="-1" baseline="3000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ème</a:t>
                      </a: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 année 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Culture générale et expression</a:t>
                      </a:r>
                      <a:endParaRPr lang="fr-FR" sz="1800" b="1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Langue vivante étrangère A</a:t>
                      </a:r>
                      <a:endParaRPr lang="fr-FR" sz="1800" b="1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Langue vivante étrangère B</a:t>
                      </a:r>
                      <a:endParaRPr lang="fr-FR" sz="1800" b="1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Culture économique, juridique et managériale (CEJM) </a:t>
                      </a:r>
                      <a:endParaRPr lang="fr-FR" sz="1800" b="1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Optimisation des processus administratifs (OPA)</a:t>
                      </a:r>
                      <a:endParaRPr lang="fr-FR" sz="1800" b="1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Collaboration à la gestion des ressources humaines (CGRH) </a:t>
                      </a:r>
                      <a:endParaRPr lang="fr-FR" sz="1800" b="1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Gestion de projet </a:t>
                      </a:r>
                      <a:endParaRPr lang="fr-FR" sz="1800" b="1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4h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9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Ateliers professionnels </a:t>
                      </a:r>
                      <a:endParaRPr lang="fr-FR" sz="1800" b="1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6h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6h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47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Accès aux ressources informatiques de l’établissement</a:t>
                      </a:r>
                      <a:endParaRPr lang="fr-FR" sz="1800" b="1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3h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7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Total : </a:t>
                      </a:r>
                      <a:endParaRPr lang="fr-FR" sz="18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24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34h </a:t>
                      </a:r>
                      <a:endParaRPr lang="fr-FR" sz="24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2400" b="1" strike="noStrike" spc="-1" dirty="0">
                          <a:solidFill>
                            <a:srgbClr val="002060"/>
                          </a:solidFill>
                          <a:latin typeface="Calibri"/>
                          <a:ea typeface="DejaVu Sans"/>
                        </a:rPr>
                        <a:t>34h</a:t>
                      </a:r>
                      <a:endParaRPr lang="fr-FR" sz="2400" b="0" strike="noStrike" spc="-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 advTm="10000"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 idx="4294967295"/>
          </p:nvPr>
        </p:nvSpPr>
        <p:spPr>
          <a:xfrm>
            <a:off x="209227" y="1634609"/>
            <a:ext cx="8323659" cy="5000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fr-FR" sz="3600" b="1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  <a:cs typeface="+mn-cs"/>
              </a:rPr>
              <a:t>Les stages </a:t>
            </a:r>
            <a:br>
              <a:rPr lang="fr-FR" sz="3600" b="1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  <a:cs typeface="+mn-cs"/>
              </a:rPr>
            </a:br>
            <a:r>
              <a:rPr lang="fr-FR" sz="2400" b="1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  <a:cs typeface="+mn-cs"/>
              </a:rPr>
              <a:t/>
            </a:r>
            <a:br>
              <a:rPr lang="fr-FR" sz="2400" b="1" spc="-1" dirty="0">
                <a:solidFill>
                  <a:schemeClr val="accent6">
                    <a:lumMod val="75000"/>
                  </a:schemeClr>
                </a:solidFill>
                <a:latin typeface="Calibri"/>
                <a:ea typeface="DejaVu Sans"/>
                <a:cs typeface="+mn-cs"/>
              </a:rPr>
            </a:br>
            <a:r>
              <a:rPr lang="fr-FR" sz="2400" b="1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14 semaines minimum dont un en contexte international </a:t>
            </a:r>
            <a:r>
              <a:rPr lang="fr-FR" sz="2400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(à l’étranger ou en France, dans des entreprises développées à l’international)</a:t>
            </a:r>
          </a:p>
        </p:txBody>
      </p:sp>
      <p:sp>
        <p:nvSpPr>
          <p:cNvPr id="199" name="PlaceHolder 2"/>
          <p:cNvSpPr>
            <a:spLocks noGrp="1"/>
          </p:cNvSpPr>
          <p:nvPr>
            <p:ph idx="4294967295"/>
          </p:nvPr>
        </p:nvSpPr>
        <p:spPr>
          <a:xfrm>
            <a:off x="209227" y="2665544"/>
            <a:ext cx="3657600" cy="3886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45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5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2 semaines au premier semestre (décembre)</a:t>
            </a:r>
            <a:endParaRPr lang="fr-FR" sz="25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5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6 semaines au deuxième semestre (</a:t>
            </a:r>
            <a:r>
              <a:rPr lang="fr-FR" sz="2500" b="0" strike="noStrike" spc="-1" dirty="0" err="1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mai-juin</a:t>
            </a:r>
            <a:r>
              <a:rPr lang="fr-FR" sz="25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  </a:t>
            </a:r>
            <a:r>
              <a:rPr lang="fr-FR" sz="17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(Financement possible avec bourse Erasmus + : stage de 2 </a:t>
            </a:r>
            <a:r>
              <a:rPr lang="fr-FR" sz="17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mois).</a:t>
            </a:r>
            <a:endParaRPr lang="fr-FR" sz="17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2800" b="0" strike="noStrike" spc="-1" dirty="0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idx="4294967295"/>
          </p:nvPr>
        </p:nvSpPr>
        <p:spPr>
          <a:xfrm>
            <a:off x="4994327" y="2164126"/>
            <a:ext cx="3656012" cy="289963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fr-FR" sz="2400" b="0" strike="noStrike" spc="-1" dirty="0" smtClean="0">
              <a:solidFill>
                <a:srgbClr val="00206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fr-FR" sz="2400" spc="-1" dirty="0" smtClean="0">
              <a:solidFill>
                <a:srgbClr val="00206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4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6 </a:t>
            </a:r>
            <a:r>
              <a:rPr lang="fr-FR" sz="2400" b="0" strike="noStrike" spc="-1" dirty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semaines </a:t>
            </a:r>
            <a:r>
              <a:rPr lang="fr-FR" sz="2400" b="0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en décembre et janvier. </a:t>
            </a:r>
            <a:endParaRPr lang="fr-FR" sz="24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7" name="Espace réservé du texte 4"/>
          <p:cNvSpPr/>
          <p:nvPr/>
        </p:nvSpPr>
        <p:spPr>
          <a:xfrm>
            <a:off x="209227" y="2336684"/>
            <a:ext cx="3656880" cy="6577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000" b="1" u="sng" strike="noStrike" spc="-1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1</a:t>
            </a:r>
            <a:r>
              <a:rPr lang="fr-FR" sz="2000" b="1" u="sng" strike="noStrike" spc="-1" baseline="30000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ère</a:t>
            </a:r>
            <a:r>
              <a:rPr lang="fr-FR" sz="2000" b="1" u="sng" strike="noStrike" spc="-1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 année 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98" name="Espace réservé du texte 6"/>
          <p:cNvSpPr/>
          <p:nvPr/>
        </p:nvSpPr>
        <p:spPr>
          <a:xfrm>
            <a:off x="4993459" y="2299102"/>
            <a:ext cx="3656880" cy="6577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fr-FR" sz="2000" b="1" u="sng" strike="noStrike" spc="-1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2</a:t>
            </a:r>
            <a:r>
              <a:rPr lang="fr-FR" sz="2000" b="1" u="sng" strike="noStrike" spc="-1" baseline="30000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ème</a:t>
            </a:r>
            <a:r>
              <a:rPr lang="fr-FR" sz="2000" b="1" u="sng" strike="noStrike" spc="-1" dirty="0">
                <a:solidFill>
                  <a:srgbClr val="FFFFFF"/>
                </a:solidFill>
                <a:uFillTx/>
                <a:latin typeface="Arial"/>
                <a:ea typeface="DejaVu Sans"/>
              </a:rPr>
              <a:t> année </a:t>
            </a:r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/>
          <p:nvPr/>
        </p:nvSpPr>
        <p:spPr>
          <a:xfrm>
            <a:off x="457200" y="273600"/>
            <a:ext cx="8228160" cy="5943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3600" b="1" strike="noStrike" spc="-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L’examen</a:t>
            </a:r>
            <a:r>
              <a:rPr lang="fr-FR" sz="4400" b="0" strike="noStrike" spc="-1" dirty="0">
                <a:solidFill>
                  <a:schemeClr val="accent6">
                    <a:lumMod val="50000"/>
                  </a:schemeClr>
                </a:solidFill>
                <a:latin typeface="Arial"/>
                <a:ea typeface="DejaVu Sans"/>
              </a:rPr>
              <a:t> </a:t>
            </a:r>
            <a:endParaRPr lang="fr-FR" sz="44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  <p:graphicFrame>
        <p:nvGraphicFramePr>
          <p:cNvPr id="202" name="Table 2"/>
          <p:cNvGraphicFramePr/>
          <p:nvPr>
            <p:extLst>
              <p:ext uri="{D42A27DB-BD31-4B8C-83A1-F6EECF244321}">
                <p14:modId xmlns:p14="http://schemas.microsoft.com/office/powerpoint/2010/main" xmlns="" val="2840979675"/>
              </p:ext>
            </p:extLst>
          </p:nvPr>
        </p:nvGraphicFramePr>
        <p:xfrm>
          <a:off x="311039" y="976394"/>
          <a:ext cx="8584988" cy="4985455"/>
        </p:xfrm>
        <a:graphic>
          <a:graphicData uri="http://schemas.openxmlformats.org/drawingml/2006/table">
            <a:tbl>
              <a:tblPr/>
              <a:tblGrid>
                <a:gridCol w="21462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6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62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462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7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Les matières </a:t>
                      </a:r>
                      <a:endParaRPr lang="fr-FR" sz="18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Les coefficients </a:t>
                      </a:r>
                      <a:endParaRPr lang="fr-FR" sz="1800" b="0" strike="noStrike" spc="-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Les épreuves </a:t>
                      </a:r>
                      <a:endParaRPr lang="fr-FR" sz="1800" b="0" strike="noStrike" spc="-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8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Durée </a:t>
                      </a:r>
                      <a:endParaRPr lang="fr-FR" sz="1800" b="0" strike="noStrike" spc="-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Culture générale et expression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3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Écrit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3h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71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Langue vivante étrangère A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Écrit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Oral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2h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20 min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6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Langue vivante étrangère B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1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Écrit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Oral  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2h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20 min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7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CEJM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3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Écrit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4h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7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OPA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4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Oral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55 min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7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CGRH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4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Écrit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4h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072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Gestion de projet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4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CCF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Oral 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2 situations d’évaluation</a:t>
                      </a:r>
                      <a:endParaRPr lang="fr-FR" sz="1600" b="0" strike="noStrike" spc="-1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fr-FR" sz="18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15 mn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fr-FR" sz="1600" b="0" strike="noStrike" spc="-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DejaVu Sans"/>
                          <a:cs typeface="Calibri" panose="020F0502020204030204" pitchFamily="34" charset="0"/>
                        </a:rPr>
                        <a:t>1h 15</a:t>
                      </a:r>
                      <a:endParaRPr lang="fr-FR" sz="1600" b="0" strike="noStrike" spc="-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 advTm="10000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xmlns="" id="{E164CE74-CC43-4275-8A66-8DA7E592E5A4}"/>
              </a:ext>
            </a:extLst>
          </p:cNvPr>
          <p:cNvSpPr/>
          <p:nvPr/>
        </p:nvSpPr>
        <p:spPr>
          <a:xfrm>
            <a:off x="611640" y="1052640"/>
            <a:ext cx="7465320" cy="525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800" b="0" strike="noStrike" spc="-1" dirty="0"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743CD5E-1065-4270-B077-33DA5A6C8411}"/>
              </a:ext>
            </a:extLst>
          </p:cNvPr>
          <p:cNvSpPr/>
          <p:nvPr/>
        </p:nvSpPr>
        <p:spPr>
          <a:xfrm>
            <a:off x="611640" y="335846"/>
            <a:ext cx="79207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nous rejoindre…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Pré-requis</a:t>
            </a:r>
            <a:endParaRPr lang="fr-FR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Vous êtes 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titulaire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d’un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 technologique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 professionnel,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 général.</a:t>
            </a:r>
          </a:p>
          <a:p>
            <a:endParaRPr lang="fr-FR" sz="1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 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également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intérêt pour la gestion de projet, la gestion des ressources humaines, la communication, les processus administratifs,</a:t>
            </a:r>
          </a:p>
          <a:p>
            <a:pPr algn="just"/>
            <a:endParaRPr lang="fr-FR" sz="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bonne maîtrise de deux langues étrangères (</a:t>
            </a:r>
            <a:r>
              <a:rPr lang="fr-FR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anglais et espagnol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algn="just"/>
            <a:endParaRPr lang="fr-FR" sz="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maitrise des outils informatiques (tableur, traitement de </a:t>
            </a:r>
            <a:r>
              <a:rPr lang="fr-FR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texte…).</a:t>
            </a:r>
            <a:endParaRPr lang="fr-FR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fr-FR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Modalités d’inscription</a:t>
            </a:r>
          </a:p>
          <a:p>
            <a:pPr algn="just"/>
            <a:endParaRPr lang="fr-FR" dirty="0">
              <a:solidFill>
                <a:srgbClr val="00206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CAA8EA2D-F366-4402-9233-480DC6402E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1707" y="4770820"/>
            <a:ext cx="2381899" cy="83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4715308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04B663"/>
      </a:accent4>
      <a:accent5>
        <a:srgbClr val="DF8822"/>
      </a:accent5>
      <a:accent6>
        <a:srgbClr val="BC410A"/>
      </a:accent6>
      <a:hlink>
        <a:srgbClr val="5977C4"/>
      </a:hlink>
      <a:folHlink>
        <a:srgbClr val="01A9BF"/>
      </a:folHlink>
    </a:clrScheme>
    <a:fontScheme name="Galerie">
      <a:majorFont>
        <a:latin typeface="Century Gothic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1_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04B663"/>
      </a:accent4>
      <a:accent5>
        <a:srgbClr val="DF8822"/>
      </a:accent5>
      <a:accent6>
        <a:srgbClr val="BC410A"/>
      </a:accent6>
      <a:hlink>
        <a:srgbClr val="5977C4"/>
      </a:hlink>
      <a:folHlink>
        <a:srgbClr val="01A9BF"/>
      </a:folHlink>
    </a:clrScheme>
    <a:fontScheme name="Galerie">
      <a:majorFont>
        <a:latin typeface="Century Gothic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491</Words>
  <Application>Microsoft Office PowerPoint</Application>
  <PresentationFormat>Affichage à l'écran (4:3)</PresentationFormat>
  <Paragraphs>183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Galerie</vt:lpstr>
      <vt:lpstr>1_Galerie</vt:lpstr>
      <vt:lpstr>Diapositive 1</vt:lpstr>
      <vt:lpstr>Diapositive 2</vt:lpstr>
      <vt:lpstr>Diapositive 3</vt:lpstr>
      <vt:lpstr>Diapositive 4</vt:lpstr>
      <vt:lpstr>Diapositive 5</vt:lpstr>
      <vt:lpstr>Diapositive 6</vt:lpstr>
      <vt:lpstr>Les stages   14 semaines minimum dont un en contexte international (à l’étranger ou en France, dans des entreprises développées à l’international)</vt:lpstr>
      <vt:lpstr>Diapositive 8</vt:lpstr>
      <vt:lpstr>Diapositive 9</vt:lpstr>
      <vt:lpstr>Diapositive 10</vt:lpstr>
      <vt:lpstr>  le samedi matin14 février 2026 :  PORTES OUVERTES  pour mieux vous informer  au lycée Jean LURCAT 25 avenue Albert Camus  à PERPIGNAN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Georges Michecoppin</dc:creator>
  <dc:description/>
  <cp:lastModifiedBy>Chantal MENNEGAUT</cp:lastModifiedBy>
  <cp:revision>50</cp:revision>
  <dcterms:modified xsi:type="dcterms:W3CDTF">2025-12-02T17:57:41Z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r8>16</vt:r8>
  </property>
</Properties>
</file>